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EE08D0-8A24-4380-B290-C15DD902DFDC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85640A8-CA59-4175-A242-71DFFCDEB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Up- Tuesday</a:t>
            </a:r>
            <a:br>
              <a:rPr lang="en-US" dirty="0" smtClean="0"/>
            </a:br>
            <a:r>
              <a:rPr lang="en-US" dirty="0" smtClean="0"/>
              <a:t>September 18,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elements that appear on the periodic table exist anywhere other than earth?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Explain why the periodic table is better organized by increasing atomic number instead of increasing atomic mass as Dmitri Mendeleev first had it.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Periodic Properties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of the Periodic Table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late 1800s Dmitri Mendeleev, a Russian chemist, first organized the elements by increasing atomic masses</a:t>
            </a:r>
          </a:p>
          <a:p>
            <a:r>
              <a:rPr lang="en-US" dirty="0" smtClean="0"/>
              <a:t>He even predicted the existence of elements that were not even discovered yet!!</a:t>
            </a:r>
            <a:endParaRPr lang="en-US" dirty="0"/>
          </a:p>
        </p:txBody>
      </p:sp>
      <p:pic>
        <p:nvPicPr>
          <p:cNvPr id="7" name="Content Placeholder 6" descr="dmitri mendelee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5900" y="1722438"/>
            <a:ext cx="3663200" cy="452596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1913 Henry </a:t>
            </a:r>
            <a:r>
              <a:rPr lang="en-US" dirty="0" err="1" smtClean="0"/>
              <a:t>Mosely</a:t>
            </a:r>
            <a:r>
              <a:rPr lang="en-US" dirty="0" smtClean="0"/>
              <a:t>, a young English scientist, rearranged the periodic table by increasing atomic number</a:t>
            </a:r>
            <a:endParaRPr lang="en-US" dirty="0"/>
          </a:p>
        </p:txBody>
      </p:sp>
      <p:pic>
        <p:nvPicPr>
          <p:cNvPr id="6" name="Content Placeholder 5" descr="henry-mosele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721" y="1722438"/>
            <a:ext cx="3037558" cy="4525962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3657600" cy="4525963"/>
          </a:xfrm>
        </p:spPr>
        <p:txBody>
          <a:bodyPr/>
          <a:lstStyle/>
          <a:p>
            <a:r>
              <a:rPr lang="en-US" dirty="0" smtClean="0"/>
              <a:t>Horizontal rows on the periodic table are called </a:t>
            </a:r>
            <a:r>
              <a:rPr lang="en-US" b="1" dirty="0" smtClean="0"/>
              <a:t>Periods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Elements in these rows </a:t>
            </a:r>
            <a:r>
              <a:rPr lang="en-US" b="1" i="1" u="sng" dirty="0" smtClean="0"/>
              <a:t>DO NOT </a:t>
            </a:r>
            <a:r>
              <a:rPr lang="en-US" dirty="0" smtClean="0"/>
              <a:t>have properties that are similar to each other.</a:t>
            </a:r>
            <a:endParaRPr lang="en-US" b="1" i="1" u="sng" dirty="0"/>
          </a:p>
        </p:txBody>
      </p:sp>
      <p:pic>
        <p:nvPicPr>
          <p:cNvPr id="5" name="Content Placeholder 4" descr="periodic tab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752600"/>
            <a:ext cx="4724400" cy="4114800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Organizing the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038600" cy="4525963"/>
          </a:xfrm>
        </p:spPr>
        <p:txBody>
          <a:bodyPr/>
          <a:lstStyle/>
          <a:p>
            <a:r>
              <a:rPr lang="en-US" dirty="0" smtClean="0"/>
              <a:t>Vertical columns on the table are called </a:t>
            </a:r>
            <a:r>
              <a:rPr lang="en-US" b="1" dirty="0" smtClean="0"/>
              <a:t>Groups</a:t>
            </a:r>
            <a:r>
              <a:rPr lang="en-US" dirty="0" smtClean="0"/>
              <a:t> or </a:t>
            </a:r>
            <a:r>
              <a:rPr lang="en-US" b="1" dirty="0" smtClean="0"/>
              <a:t>Families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Elements in these columns </a:t>
            </a:r>
            <a:r>
              <a:rPr lang="en-US" b="1" i="1" u="sng" dirty="0" smtClean="0"/>
              <a:t>DO</a:t>
            </a:r>
            <a:r>
              <a:rPr lang="en-US" dirty="0" smtClean="0"/>
              <a:t> have properties that are similar to each other.</a:t>
            </a:r>
            <a:endParaRPr lang="en-US" dirty="0"/>
          </a:p>
        </p:txBody>
      </p:sp>
      <p:pic>
        <p:nvPicPr>
          <p:cNvPr id="5" name="Content Placeholder 4" descr="periodic tabl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752600"/>
            <a:ext cx="4572000" cy="38100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Regions on the Periodic Table</a:t>
            </a:r>
            <a:endParaRPr lang="en-US" dirty="0"/>
          </a:p>
        </p:txBody>
      </p:sp>
      <p:pic>
        <p:nvPicPr>
          <p:cNvPr id="7" name="Content Placeholder 6" descr="periodic table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057400"/>
            <a:ext cx="8305800" cy="4800600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Periodic Properties</a:t>
            </a:r>
            <a:endParaRPr lang="en-US" dirty="0"/>
          </a:p>
        </p:txBody>
      </p:sp>
      <p:pic>
        <p:nvPicPr>
          <p:cNvPr id="4" name="Content Placeholder 3" descr="periodic table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8305800" cy="5105400"/>
          </a:xfrm>
        </p:spPr>
      </p:pic>
      <p:cxnSp>
        <p:nvCxnSpPr>
          <p:cNvPr id="6" name="Straight Arrow Connector 5"/>
          <p:cNvCxnSpPr/>
          <p:nvPr/>
        </p:nvCxnSpPr>
        <p:spPr>
          <a:xfrm rot="5400000">
            <a:off x="-723900" y="3695700"/>
            <a:ext cx="3124200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9800" y="1600200"/>
            <a:ext cx="35814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Elements are More Reactive</a:t>
            </a:r>
            <a:endParaRPr lang="en-US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Periodic Properties</a:t>
            </a:r>
            <a:endParaRPr lang="en-US" dirty="0"/>
          </a:p>
        </p:txBody>
      </p:sp>
      <p:pic>
        <p:nvPicPr>
          <p:cNvPr id="4" name="Content Placeholder 3" descr="periodic table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8382000" cy="4953000"/>
          </a:xfrm>
        </p:spPr>
      </p:pic>
      <p:sp>
        <p:nvSpPr>
          <p:cNvPr id="6" name="TextBox 5"/>
          <p:cNvSpPr txBox="1"/>
          <p:nvPr/>
        </p:nvSpPr>
        <p:spPr>
          <a:xfrm>
            <a:off x="-990600" y="1524000"/>
            <a:ext cx="583750" cy="4953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wordArtVert"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sz="2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752600"/>
            <a:ext cx="4114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Reactivity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2057400"/>
            <a:ext cx="609600" cy="533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05800" y="1981200"/>
            <a:ext cx="457200" cy="289560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2514600"/>
            <a:ext cx="457200" cy="2362200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2590800"/>
            <a:ext cx="457200" cy="2895600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19200" y="4038600"/>
            <a:ext cx="2286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4876800" y="4038600"/>
            <a:ext cx="27432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0800000" flipH="1" flipV="1">
            <a:off x="5029200" y="3504457"/>
            <a:ext cx="1676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</a:t>
            </a:r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0200" y="3505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LESS</a:t>
            </a:r>
            <a:endParaRPr lang="en-U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178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Warm Up- Tuesday September 18, 2012</vt:lpstr>
      <vt:lpstr>Periodic Properties</vt:lpstr>
      <vt:lpstr>Organizing the Elements</vt:lpstr>
      <vt:lpstr>Organizing the Elements</vt:lpstr>
      <vt:lpstr>Organizing the Elements</vt:lpstr>
      <vt:lpstr>Organizing the Elements</vt:lpstr>
      <vt:lpstr>Regions on the Periodic Table</vt:lpstr>
      <vt:lpstr>Periodic Properties</vt:lpstr>
      <vt:lpstr>Periodic Properties</vt:lpstr>
      <vt:lpstr>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Properties</dc:title>
  <dc:creator>Kara</dc:creator>
  <cp:lastModifiedBy>katherine.murphy</cp:lastModifiedBy>
  <cp:revision>16</cp:revision>
  <dcterms:created xsi:type="dcterms:W3CDTF">2009-09-21T23:25:48Z</dcterms:created>
  <dcterms:modified xsi:type="dcterms:W3CDTF">2012-09-18T13:17:35Z</dcterms:modified>
</cp:coreProperties>
</file>