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75" r:id="rId5"/>
    <p:sldId id="266" r:id="rId6"/>
    <p:sldId id="259" r:id="rId7"/>
    <p:sldId id="276" r:id="rId8"/>
    <p:sldId id="268" r:id="rId9"/>
    <p:sldId id="261" r:id="rId10"/>
    <p:sldId id="274" r:id="rId11"/>
    <p:sldId id="269" r:id="rId12"/>
    <p:sldId id="260" r:id="rId13"/>
    <p:sldId id="273" r:id="rId14"/>
    <p:sldId id="270" r:id="rId15"/>
    <p:sldId id="262" r:id="rId16"/>
    <p:sldId id="271" r:id="rId17"/>
    <p:sldId id="263" r:id="rId18"/>
    <p:sldId id="272" r:id="rId19"/>
    <p:sldId id="2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84ACABD-ADF5-4B53-9451-8579DF013BEE}" type="datetimeFigureOut">
              <a:rPr lang="en-US" smtClean="0"/>
              <a:pPr/>
              <a:t>1/7/2013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BAC95DA-46D5-4C2A-9787-68A9E228B2F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4ACABD-ADF5-4B53-9451-8579DF013BEE}"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C95DA-46D5-4C2A-9787-68A9E228B2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4ACABD-ADF5-4B53-9451-8579DF013BEE}"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C95DA-46D5-4C2A-9787-68A9E228B2F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301625" y="3963988"/>
            <a:ext cx="8540750"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4800" y="6245225"/>
            <a:ext cx="22860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286000" cy="476250"/>
          </a:xfrm>
        </p:spPr>
        <p:txBody>
          <a:bodyPr/>
          <a:lstStyle>
            <a:lvl1pPr>
              <a:defRPr/>
            </a:lvl1pPr>
          </a:lstStyle>
          <a:p>
            <a:fld id="{4C5896A8-8CD7-4405-8A64-2C47147F1B8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4ACABD-ADF5-4B53-9451-8579DF013BEE}"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C95DA-46D5-4C2A-9787-68A9E228B2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84ACABD-ADF5-4B53-9451-8579DF013BEE}"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BAC95DA-46D5-4C2A-9787-68A9E228B2F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4ACABD-ADF5-4B53-9451-8579DF013BEE}"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C95DA-46D5-4C2A-9787-68A9E228B2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84ACABD-ADF5-4B53-9451-8579DF013BEE}" type="datetimeFigureOut">
              <a:rPr lang="en-US" smtClean="0"/>
              <a:pPr/>
              <a:t>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AC95DA-46D5-4C2A-9787-68A9E228B2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84ACABD-ADF5-4B53-9451-8579DF013BEE}" type="datetimeFigureOut">
              <a:rPr lang="en-US" smtClean="0"/>
              <a:pPr/>
              <a:t>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AC95DA-46D5-4C2A-9787-68A9E228B2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ACABD-ADF5-4B53-9451-8579DF013BEE}" type="datetimeFigureOut">
              <a:rPr lang="en-US" smtClean="0"/>
              <a:pPr/>
              <a:t>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AC95DA-46D5-4C2A-9787-68A9E228B2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4ACABD-ADF5-4B53-9451-8579DF013BEE}"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C95DA-46D5-4C2A-9787-68A9E228B2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84ACABD-ADF5-4B53-9451-8579DF013BEE}"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C95DA-46D5-4C2A-9787-68A9E228B2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84ACABD-ADF5-4B53-9451-8579DF013BEE}" type="datetimeFigureOut">
              <a:rPr lang="en-US" smtClean="0"/>
              <a:pPr/>
              <a:t>1/7/2013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BAC95DA-46D5-4C2A-9787-68A9E228B2F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hyperlink" Target="http://ww2010.atmos.uiuc.edu/(Gh)/wwhlpr/air_masses.rxml?hret=/guides/mtr/af/frnts/home.rx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Pressure and Fronts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Front</a:t>
            </a:r>
            <a:endParaRPr lang="en-US" dirty="0"/>
          </a:p>
        </p:txBody>
      </p:sp>
      <p:sp>
        <p:nvSpPr>
          <p:cNvPr id="3" name="Content Placeholder 2"/>
          <p:cNvSpPr>
            <a:spLocks noGrp="1"/>
          </p:cNvSpPr>
          <p:nvPr>
            <p:ph idx="1"/>
          </p:nvPr>
        </p:nvSpPr>
        <p:spPr/>
        <p:txBody>
          <a:bodyPr/>
          <a:lstStyle/>
          <a:p>
            <a:endParaRPr lang="en-US"/>
          </a:p>
        </p:txBody>
      </p:sp>
      <p:pic>
        <p:nvPicPr>
          <p:cNvPr id="32770" name="Picture 2" descr="http://t2.gstatic.com/images?q=tbn:ANd9GcTJ1_AuMud-6a89CR-mz9YQG8Jp6LD7Itd45YOluj4gtRI0JwH8qw"/>
          <p:cNvPicPr>
            <a:picLocks noChangeAspect="1" noChangeArrowheads="1"/>
          </p:cNvPicPr>
          <p:nvPr/>
        </p:nvPicPr>
        <p:blipFill>
          <a:blip r:embed="rId2" cstate="print"/>
          <a:srcRect/>
          <a:stretch>
            <a:fillRect/>
          </a:stretch>
        </p:blipFill>
        <p:spPr bwMode="auto">
          <a:xfrm>
            <a:off x="685800" y="1752600"/>
            <a:ext cx="7543800" cy="4495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Draw on your map any warm front you see </a:t>
            </a:r>
            <a:endParaRPr lang="en-US" dirty="0"/>
          </a:p>
        </p:txBody>
      </p:sp>
      <p:pic>
        <p:nvPicPr>
          <p:cNvPr id="4" name="Content Placeholder 3" descr="Weather map.gif"/>
          <p:cNvPicPr>
            <a:picLocks noGrp="1" noChangeAspect="1"/>
          </p:cNvPicPr>
          <p:nvPr>
            <p:ph idx="1"/>
          </p:nvPr>
        </p:nvPicPr>
        <p:blipFill>
          <a:blip r:embed="rId2" cstate="print"/>
          <a:stretch>
            <a:fillRect/>
          </a:stretch>
        </p:blipFill>
        <p:spPr>
          <a:xfrm>
            <a:off x="1" y="1143000"/>
            <a:ext cx="9144000" cy="60198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Occluded Front</a:t>
            </a:r>
            <a:endParaRPr lang="en-US" dirty="0"/>
          </a:p>
        </p:txBody>
      </p:sp>
      <p:sp>
        <p:nvSpPr>
          <p:cNvPr id="3" name="Content Placeholder 2"/>
          <p:cNvSpPr>
            <a:spLocks noGrp="1"/>
          </p:cNvSpPr>
          <p:nvPr>
            <p:ph idx="1"/>
          </p:nvPr>
        </p:nvSpPr>
        <p:spPr/>
        <p:txBody>
          <a:bodyPr/>
          <a:lstStyle/>
          <a:p>
            <a:r>
              <a:rPr lang="en-US" dirty="0" smtClean="0"/>
              <a:t>When a cold front catches up to a warm front</a:t>
            </a:r>
            <a:endParaRPr lang="en-US" dirty="0"/>
          </a:p>
        </p:txBody>
      </p:sp>
      <p:sp>
        <p:nvSpPr>
          <p:cNvPr id="2050" name="AutoShape 2" descr="data:image/jpg;base64,/9j/4AAQSkZJRgABAQAAAQABAAD/2wCEAAkGBhEGEBUSBw8PFBUSExYUFxQSGBwYGBMZFxcXFR8ZFh4dICchGBomJRQVIS8kIzMpODgsFR4xNTItOCgsLTUBCQoKDgwOGg8OGiwkHyQqNDExNS8tNCktLCwyNS4sLyk0LCopLDUqLC4xMC0wNDUsLDUsLCopLTMsMCw1LC0vNf/AABEIAFYAwAMBIgACEQEDEQH/xAAbAAEAAgMBAQAAAAAAAAAAAAAABgcCBAUIA//EADsQAAICAQIDBQUEBwkAAAAAAAABAgMRBAUGEiExQVFhcQcTIoGhM2KCkRYjNEKTsbIUFSQyQ1JjotH/xAAaAQEAAwEBAQAAAAAAAAAAAAAAAQIDBQQG/8QALBEAAgECAwYFBQEAAAAAAAAAAAECAxEEEiEFMUGh0eETcYGR8UJRYbHwMv/aAAwDAQACEQMRAD8AvEAAAA1dz3KvaKZ3ax4hWstpZ8ui73lpfMlJt2QNDeuLNPsN1NWsb5r5YTWMVrOOazL+GOWln1fYmdk8673u09+1E79SknY/8q6qKSwop9+Ekslr+zXilb1p/cah/raIpd/xwWEpeCfc15J9+F1MVs90aSmt/H+5GkoWVyZgA5RmACO7j7QNBtk+S7UJyTw1WnPHq10LwpzqO0E2SlckQNHad6o3yHPt1sZpdHjti/Bp9UbxWUXF2ZAABAAAAAAAAAAAAAAAABwf0s5/sdDuMvWlw/raO8C8XFf6VyTgriHU2fY7Xq/Wc6Yr+tv6Ea4x2rdOLVCFemrqqi+ZxlbFuUuqzJruSfRePXwxYYN6eI8OWaEVf16kqVilH7LNxX+nT/EX/h9ts4N3Xh2+F+k06lKD7Izi1JNYcWuZZTT/AJPuRcoPW9qVmrSSa8u5bxGcD9LPdftWh3CHn7rnS/huRlXxvoZvlnqFB+FsZVtevMkd0wsqjcsWxTXg1lfU8Gam98X6PqmU0IB7SeM1TTCnZ7ot3JuU65J4gumE0+jbz8kyqS/tbwZodf8Ab6SnPjFcr/64I9uHsi0mo/Ybbqn4NqcfyfxfU7GDxuHowyWa/PwaxnFKxXPCu+z4f1ULKW+VyUZx7pwbw0/5rzR6ATz2FP672UazRPm0sq7knnEXySwvKXTPzLBo4y09TUNxVuml0WNTBwT9J9YP1yZ7RyV3GdHX726ETs9USAGFVsb0pVSUk+qcXlP0aMzimQBzt736jh+p2bhYorDxHK5ptd0F2yfVfn1wiAbb7R7t63KmKTrolNwVccNy54uKdj78PDwvr2npo4WpVi5RWiLKLZaAAPMVAAAAAAAAAAAAAAAAAAAAAAAABhbTG9ON0VJPtUllP1TMwAcC3g2mpuW0Tt0s31zRLEG/vVvMH+S9TU1+p3baa5KmrT6p4fLZHNc4+cq+qn6RaJUDdV5fWlLz67+ZNzzrvWs1GtulLeHY7M9VYnFx8lF45V0XRJGvodR/ZLa7G2lCcJtx7UoyTePPCZ6G3LZ6N4jy7hTXYvvLqvR9q+RA999kELMy2W1x/wCO3qvRSXVfPPqd2htOjJZJrL+jZVFxLGhLnSa71kyI1t/FH93xrq4jhPT2qMYuyxL3Nskkm4zj8Kz1eHjGSRwmrEnBpp9U12M+fnTlB69mYtWMgDX1m41bcs622qtPvskor6sok3oiDYBraLcqdyWdDdVYl2uuSlj1w+hshprRgAAgAAAAAAAAAAAAAAAAAAAAAAAAGFtMb043RjJPtUllP1TODPhV7c+bhy6Wnfa6n8dEvwPrD8DRIQaQqShu7exNyIbxxpfw/TN7po5RsSxCcHz0WPszzdsPHEsPp08Sn9x3K3drHbrrJTnLvfd5LwXkj0bOtWpqxJp9Gn1T9SGcQ+y7TbpmW3fqJvriKzW35x/d/Dj0Z1MDjKNJvNGzfHf8GkJJFT7XutuzWxt0M3Gcfya8JLvT8D0Bs25x3nT13VLCsgpY8H3r5PK+RRm/cJ6rhx/4+p8vdZD4oP59z8nguXgrSPRbfp4Sab92n0+83PHy5sfI32r4c6cakdXfkTUs1c7YAOAYgAAAAAAAAAAAAAAAAAAAAAAAAAAAAAGNlatTViTT6NPqn6kft4Uegk58N3PTyby6n8VE35w/d9Y4JEDSFSUN3b2JTscHS8R2UWRp3zTzpnNqMZwzZTY3/tklmLfhJI7wBE5J6pWAABQgAAAAAAAAAAAAAAAAAAAAAAAAAAAAAAAAA//Z"/>
          <p:cNvSpPr>
            <a:spLocks noChangeAspect="1" noChangeArrowheads="1"/>
          </p:cNvSpPr>
          <p:nvPr/>
        </p:nvSpPr>
        <p:spPr bwMode="auto">
          <a:xfrm>
            <a:off x="155575" y="-388938"/>
            <a:ext cx="1828800" cy="8191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g;base64,/9j/4AAQSkZJRgABAQAAAQABAAD/2wCEAAkGBhEGEBUSBw8PFBUSExYUFxQSGBwYGBMZFxcXFR8ZFh4dICchGBomJRQVIS8kIzMpODgsFR4xNTItOCgsLTUBCQoKDgwOGg8OGiwkHyQqNDExNS8tNCktLCwyNS4sLyk0LCopLDUqLC4xMC0wNDUsLDUsLCopLTMsMCw1LC0vNf/AABEIAFYAwAMBIgACEQEDEQH/xAAbAAEAAgMBAQAAAAAAAAAAAAAABgcCBAUIA//EADsQAAICAQIDBQUEBwkAAAAAAAABAgMRBAUGEiExQVFhcQcTIoGhM2KCkRYjNEKTsbIUFSQyQ1JjotH/xAAaAQEAAwEBAQAAAAAAAAAAAAAAAQIDBQQG/8QALBEAAgECAwYFBQEAAAAAAAAAAAECAxEEEiEFMUGh0eETcYGR8UJRYbHwMv/aAAwDAQACEQMRAD8AvEAAAA1dz3KvaKZ3ax4hWstpZ8ui73lpfMlJt2QNDeuLNPsN1NWsb5r5YTWMVrOOazL+GOWln1fYmdk8673u09+1E79SknY/8q6qKSwop9+Ekslr+zXilb1p/cah/raIpd/xwWEpeCfc15J9+F1MVs90aSmt/H+5GkoWVyZgA5RmACO7j7QNBtk+S7UJyTw1WnPHq10LwpzqO0E2SlckQNHad6o3yHPt1sZpdHjti/Bp9UbxWUXF2ZAABAAAAAAAAAAAAAAAABwf0s5/sdDuMvWlw/raO8C8XFf6VyTgriHU2fY7Xq/Wc6Yr+tv6Ea4x2rdOLVCFemrqqi+ZxlbFuUuqzJruSfRePXwxYYN6eI8OWaEVf16kqVilH7LNxX+nT/EX/h9ts4N3Xh2+F+k06lKD7Izi1JNYcWuZZTT/AJPuRcoPW9qVmrSSa8u5bxGcD9LPdftWh3CHn7rnS/huRlXxvoZvlnqFB+FsZVtevMkd0wsqjcsWxTXg1lfU8Gam98X6PqmU0IB7SeM1TTCnZ7ot3JuU65J4gumE0+jbz8kyqS/tbwZodf8Ab6SnPjFcr/64I9uHsi0mo/Ybbqn4NqcfyfxfU7GDxuHowyWa/PwaxnFKxXPCu+z4f1ULKW+VyUZx7pwbw0/5rzR6ATz2FP672UazRPm0sq7knnEXySwvKXTPzLBo4y09TUNxVuml0WNTBwT9J9YP1yZ7RyV3GdHX726ETs9USAGFVsb0pVSUk+qcXlP0aMzimQBzt736jh+p2bhYorDxHK5ptd0F2yfVfn1wiAbb7R7t63KmKTrolNwVccNy54uKdj78PDwvr2npo4WpVi5RWiLKLZaAAPMVAAAAAAAAAAAAAAAAAAAAAAAABhbTG9ON0VJPtUllP1TMwAcC3g2mpuW0Tt0s31zRLEG/vVvMH+S9TU1+p3baa5KmrT6p4fLZHNc4+cq+qn6RaJUDdV5fWlLz67+ZNzzrvWs1GtulLeHY7M9VYnFx8lF45V0XRJGvodR/ZLa7G2lCcJtx7UoyTePPCZ6G3LZ6N4jy7hTXYvvLqvR9q+RA999kELMy2W1x/wCO3qvRSXVfPPqd2htOjJZJrL+jZVFxLGhLnSa71kyI1t/FH93xrq4jhPT2qMYuyxL3Nskkm4zj8Kz1eHjGSRwmrEnBpp9U12M+fnTlB69mYtWMgDX1m41bcs622qtPvskor6sok3oiDYBraLcqdyWdDdVYl2uuSlj1w+hshprRgAAgAAAAAAAAAAAAAAAAAAAAAAAAGFtMb043RjJPtUllP1TODPhV7c+bhy6Wnfa6n8dEvwPrD8DRIQaQqShu7exNyIbxxpfw/TN7po5RsSxCcHz0WPszzdsPHEsPp08Sn9x3K3drHbrrJTnLvfd5LwXkj0bOtWpqxJp9Gn1T9SGcQ+y7TbpmW3fqJvriKzW35x/d/Dj0Z1MDjKNJvNGzfHf8GkJJFT7XutuzWxt0M3Gcfya8JLvT8D0Bs25x3nT13VLCsgpY8H3r5PK+RRm/cJ6rhx/4+p8vdZD4oP59z8nguXgrSPRbfp4Sab92n0+83PHy5sfI32r4c6cakdXfkTUs1c7YAOAYgAAAAAAAAAAAAAAAAAAAAAAAAAAAAAGNlatTViTT6NPqn6kft4Uegk58N3PTyby6n8VE35w/d9Y4JEDSFSUN3b2JTscHS8R2UWRp3zTzpnNqMZwzZTY3/tklmLfhJI7wBE5J6pWAABQgAAAAAAAAAAAAAAAAAAAAAAAAAAAAAAAAA//Z"/>
          <p:cNvSpPr>
            <a:spLocks noChangeAspect="1" noChangeArrowheads="1"/>
          </p:cNvSpPr>
          <p:nvPr/>
        </p:nvSpPr>
        <p:spPr bwMode="auto">
          <a:xfrm>
            <a:off x="155575" y="-388938"/>
            <a:ext cx="1828800" cy="8191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http://www.nvwx.com/wximages/occluded_front.png"/>
          <p:cNvPicPr>
            <a:picLocks noChangeAspect="1" noChangeArrowheads="1"/>
          </p:cNvPicPr>
          <p:nvPr/>
        </p:nvPicPr>
        <p:blipFill>
          <a:blip r:embed="rId2" cstate="print"/>
          <a:srcRect/>
          <a:stretch>
            <a:fillRect/>
          </a:stretch>
        </p:blipFill>
        <p:spPr bwMode="auto">
          <a:xfrm>
            <a:off x="6848475" y="381000"/>
            <a:ext cx="2295525" cy="1028701"/>
          </a:xfrm>
          <a:prstGeom prst="rect">
            <a:avLst/>
          </a:prstGeom>
          <a:noFill/>
        </p:spPr>
      </p:pic>
      <p:pic>
        <p:nvPicPr>
          <p:cNvPr id="2056" name="Picture 8" descr="http://www.fas.org/irp/imint/docs/rst/Sect14/of_schem2.jpg"/>
          <p:cNvPicPr>
            <a:picLocks noChangeAspect="1" noChangeArrowheads="1"/>
          </p:cNvPicPr>
          <p:nvPr/>
        </p:nvPicPr>
        <p:blipFill>
          <a:blip r:embed="rId3" cstate="print"/>
          <a:srcRect/>
          <a:stretch>
            <a:fillRect/>
          </a:stretch>
        </p:blipFill>
        <p:spPr bwMode="auto">
          <a:xfrm>
            <a:off x="4419600" y="3124200"/>
            <a:ext cx="4724400" cy="3733800"/>
          </a:xfrm>
          <a:prstGeom prst="rect">
            <a:avLst/>
          </a:prstGeom>
          <a:noFill/>
        </p:spPr>
      </p:pic>
      <p:pic>
        <p:nvPicPr>
          <p:cNvPr id="2058" name="Picture 10" descr="http://www.math.montana.edu/~nmp/materials/ess/atmosphere/assessment/intermediate/forecast.jpg"/>
          <p:cNvPicPr>
            <a:picLocks noChangeAspect="1" noChangeArrowheads="1"/>
          </p:cNvPicPr>
          <p:nvPr/>
        </p:nvPicPr>
        <p:blipFill>
          <a:blip r:embed="rId4" cstate="print"/>
          <a:srcRect/>
          <a:stretch>
            <a:fillRect/>
          </a:stretch>
        </p:blipFill>
        <p:spPr bwMode="auto">
          <a:xfrm>
            <a:off x="0" y="3124200"/>
            <a:ext cx="4419600" cy="3733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Occluded front</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t2.gstatic.com/images?q=tbn:ANd9GcSHcVmZxa1NZELOsGL0BMVXAQzfpaHdhtdkq-7NXDkGqgZvgeCYkA"/>
          <p:cNvPicPr>
            <a:picLocks noChangeAspect="1" noChangeArrowheads="1"/>
          </p:cNvPicPr>
          <p:nvPr/>
        </p:nvPicPr>
        <p:blipFill>
          <a:blip r:embed="rId2" cstate="print"/>
          <a:srcRect/>
          <a:stretch>
            <a:fillRect/>
          </a:stretch>
        </p:blipFill>
        <p:spPr bwMode="auto">
          <a:xfrm>
            <a:off x="838200" y="2057400"/>
            <a:ext cx="7543800" cy="4114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Draw on your map any occluded front you see </a:t>
            </a:r>
            <a:endParaRPr lang="en-US" dirty="0"/>
          </a:p>
        </p:txBody>
      </p:sp>
      <p:pic>
        <p:nvPicPr>
          <p:cNvPr id="4" name="Content Placeholder 3" descr="Weather map.gif"/>
          <p:cNvPicPr>
            <a:picLocks noGrp="1" noChangeAspect="1"/>
          </p:cNvPicPr>
          <p:nvPr>
            <p:ph idx="1"/>
          </p:nvPr>
        </p:nvPicPr>
        <p:blipFill>
          <a:blip r:embed="rId2" cstate="print"/>
          <a:stretch>
            <a:fillRect/>
          </a:stretch>
        </p:blipFill>
        <p:spPr>
          <a:xfrm>
            <a:off x="1" y="1143000"/>
            <a:ext cx="9144000" cy="60198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pressure</a:t>
            </a:r>
            <a:endParaRPr lang="en-US" dirty="0"/>
          </a:p>
        </p:txBody>
      </p:sp>
      <p:sp>
        <p:nvSpPr>
          <p:cNvPr id="3" name="Content Placeholder 2"/>
          <p:cNvSpPr>
            <a:spLocks noGrp="1"/>
          </p:cNvSpPr>
          <p:nvPr>
            <p:ph idx="1"/>
          </p:nvPr>
        </p:nvSpPr>
        <p:spPr/>
        <p:txBody>
          <a:bodyPr/>
          <a:lstStyle/>
          <a:p>
            <a:r>
              <a:rPr lang="en-US" dirty="0" smtClean="0"/>
              <a:t>Cool weather brings high-pressure systems:</a:t>
            </a:r>
          </a:p>
          <a:p>
            <a:r>
              <a:rPr lang="en-US" dirty="0" smtClean="0"/>
              <a:t>Cooler air contracts, which means air molecules become smaller and take up less</a:t>
            </a:r>
          </a:p>
          <a:p>
            <a:r>
              <a:rPr lang="en-US" dirty="0" smtClean="0"/>
              <a:t>space (so more of them can be packed into the atmosphere). High-pressure</a:t>
            </a:r>
          </a:p>
          <a:p>
            <a:r>
              <a:rPr lang="en-US" dirty="0" smtClean="0"/>
              <a:t>systems usually bring sunny days.</a:t>
            </a:r>
            <a:endParaRPr lang="en-US" dirty="0"/>
          </a:p>
        </p:txBody>
      </p:sp>
      <p:pic>
        <p:nvPicPr>
          <p:cNvPr id="32770" name="Picture 2" descr="http://upload.wikimedia.org/wikipedia/commons/thumb/4/4f/High_pressure_symbol.svg/95px-High_pressure_symbol.svg.png"/>
          <p:cNvPicPr>
            <a:picLocks noChangeAspect="1" noChangeArrowheads="1"/>
          </p:cNvPicPr>
          <p:nvPr/>
        </p:nvPicPr>
        <p:blipFill>
          <a:blip r:embed="rId2" cstate="print"/>
          <a:srcRect/>
          <a:stretch>
            <a:fillRect/>
          </a:stretch>
        </p:blipFill>
        <p:spPr bwMode="auto">
          <a:xfrm>
            <a:off x="3886200" y="4953000"/>
            <a:ext cx="904875" cy="11334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Draw on your map any High pressure you see </a:t>
            </a:r>
            <a:endParaRPr lang="en-US" dirty="0"/>
          </a:p>
        </p:txBody>
      </p:sp>
      <p:pic>
        <p:nvPicPr>
          <p:cNvPr id="4" name="Content Placeholder 3" descr="Weather map.gif"/>
          <p:cNvPicPr>
            <a:picLocks noGrp="1" noChangeAspect="1"/>
          </p:cNvPicPr>
          <p:nvPr>
            <p:ph idx="1"/>
          </p:nvPr>
        </p:nvPicPr>
        <p:blipFill>
          <a:blip r:embed="rId2" cstate="print"/>
          <a:stretch>
            <a:fillRect/>
          </a:stretch>
        </p:blipFill>
        <p:spPr>
          <a:xfrm>
            <a:off x="1" y="1143000"/>
            <a:ext cx="9144000" cy="60198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Pressure</a:t>
            </a:r>
            <a:endParaRPr lang="en-US" dirty="0"/>
          </a:p>
        </p:txBody>
      </p:sp>
      <p:sp>
        <p:nvSpPr>
          <p:cNvPr id="3" name="Content Placeholder 2"/>
          <p:cNvSpPr>
            <a:spLocks noGrp="1"/>
          </p:cNvSpPr>
          <p:nvPr>
            <p:ph idx="1"/>
          </p:nvPr>
        </p:nvSpPr>
        <p:spPr/>
        <p:txBody>
          <a:bodyPr/>
          <a:lstStyle/>
          <a:p>
            <a:r>
              <a:rPr lang="en-US" dirty="0" smtClean="0"/>
              <a:t>Warm weather brings low-pressure systems:</a:t>
            </a:r>
          </a:p>
          <a:p>
            <a:r>
              <a:rPr lang="en-US" dirty="0" smtClean="0"/>
              <a:t>Warm air expands so there are fewer air molecules in the atmosphere. </a:t>
            </a:r>
            <a:r>
              <a:rPr lang="en-US" dirty="0" err="1" smtClean="0"/>
              <a:t>Lowpressure</a:t>
            </a:r>
            <a:endParaRPr lang="en-US" dirty="0" smtClean="0"/>
          </a:p>
          <a:p>
            <a:r>
              <a:rPr lang="en-US" dirty="0" smtClean="0"/>
              <a:t>systems usually bring cloudy and rainy days.</a:t>
            </a:r>
            <a:endParaRPr lang="en-US" dirty="0"/>
          </a:p>
        </p:txBody>
      </p:sp>
      <p:pic>
        <p:nvPicPr>
          <p:cNvPr id="31746" name="Picture 2" descr="http://upload.wikimedia.org/wikipedia/commons/thumb/archive/1/17/20080502230706!Low_pressure_symbol.svg/95px-Low_pressure_symbol.svg.png"/>
          <p:cNvPicPr>
            <a:picLocks noChangeAspect="1" noChangeArrowheads="1"/>
          </p:cNvPicPr>
          <p:nvPr/>
        </p:nvPicPr>
        <p:blipFill>
          <a:blip r:embed="rId2" cstate="print"/>
          <a:srcRect/>
          <a:stretch>
            <a:fillRect/>
          </a:stretch>
        </p:blipFill>
        <p:spPr bwMode="auto">
          <a:xfrm>
            <a:off x="3810000" y="4267200"/>
            <a:ext cx="904875" cy="113347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Draw on your map any Low pressure you see </a:t>
            </a:r>
            <a:endParaRPr lang="en-US" dirty="0"/>
          </a:p>
        </p:txBody>
      </p:sp>
      <p:pic>
        <p:nvPicPr>
          <p:cNvPr id="4" name="Content Placeholder 3" descr="Weather map.gif"/>
          <p:cNvPicPr>
            <a:picLocks noGrp="1" noChangeAspect="1"/>
          </p:cNvPicPr>
          <p:nvPr>
            <p:ph idx="1"/>
          </p:nvPr>
        </p:nvPicPr>
        <p:blipFill>
          <a:blip r:embed="rId2" cstate="print"/>
          <a:stretch>
            <a:fillRect/>
          </a:stretch>
        </p:blipFill>
        <p:spPr>
          <a:xfrm>
            <a:off x="1" y="1143000"/>
            <a:ext cx="9144000" cy="60198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Rot="1" noChangeArrowheads="1"/>
          </p:cNvSpPr>
          <p:nvPr>
            <p:ph type="title"/>
          </p:nvPr>
        </p:nvSpPr>
        <p:spPr>
          <a:xfrm>
            <a:off x="304800" y="304800"/>
            <a:ext cx="8510588" cy="838200"/>
          </a:xfrm>
        </p:spPr>
        <p:txBody>
          <a:bodyPr/>
          <a:lstStyle/>
          <a:p>
            <a:r>
              <a:rPr lang="en-US" sz="3600" smtClean="0">
                <a:solidFill>
                  <a:schemeClr val="hlink"/>
                </a:solidFill>
              </a:rPr>
              <a:t>STAAR </a:t>
            </a:r>
            <a:r>
              <a:rPr lang="en-US" sz="3600" dirty="0">
                <a:solidFill>
                  <a:schemeClr val="hlink"/>
                </a:solidFill>
              </a:rPr>
              <a:t>Practice: Weather 3 </a:t>
            </a:r>
          </a:p>
        </p:txBody>
      </p:sp>
      <p:sp>
        <p:nvSpPr>
          <p:cNvPr id="2057" name="Text Box 9"/>
          <p:cNvSpPr txBox="1">
            <a:spLocks noChangeArrowheads="1"/>
          </p:cNvSpPr>
          <p:nvPr/>
        </p:nvSpPr>
        <p:spPr bwMode="auto">
          <a:xfrm>
            <a:off x="365125" y="4913313"/>
            <a:ext cx="8474075" cy="366712"/>
          </a:xfrm>
          <a:prstGeom prst="rect">
            <a:avLst/>
          </a:prstGeom>
          <a:noFill/>
          <a:ln w="9525">
            <a:noFill/>
            <a:miter lim="800000"/>
            <a:headEnd/>
            <a:tailEnd/>
          </a:ln>
          <a:effectLst/>
        </p:spPr>
        <p:txBody>
          <a:bodyPr>
            <a:spAutoFit/>
          </a:bodyPr>
          <a:lstStyle/>
          <a:p>
            <a:endParaRPr lang="en-US"/>
          </a:p>
        </p:txBody>
      </p:sp>
      <p:sp>
        <p:nvSpPr>
          <p:cNvPr id="2058" name="Text Box 10"/>
          <p:cNvSpPr txBox="1">
            <a:spLocks noChangeArrowheads="1"/>
          </p:cNvSpPr>
          <p:nvPr/>
        </p:nvSpPr>
        <p:spPr bwMode="auto">
          <a:xfrm>
            <a:off x="212725" y="4989513"/>
            <a:ext cx="8474075" cy="366712"/>
          </a:xfrm>
          <a:prstGeom prst="rect">
            <a:avLst/>
          </a:prstGeom>
          <a:noFill/>
          <a:ln w="9525">
            <a:noFill/>
            <a:miter lim="800000"/>
            <a:headEnd/>
            <a:tailEnd/>
          </a:ln>
          <a:effectLst/>
        </p:spPr>
        <p:txBody>
          <a:bodyPr>
            <a:spAutoFit/>
          </a:bodyPr>
          <a:lstStyle/>
          <a:p>
            <a:endParaRPr lang="en-US"/>
          </a:p>
        </p:txBody>
      </p:sp>
      <p:pic>
        <p:nvPicPr>
          <p:cNvPr id="2060" name="Picture 12" descr="Cold Front"/>
          <p:cNvPicPr>
            <a:picLocks noChangeAspect="1" noChangeArrowheads="1"/>
          </p:cNvPicPr>
          <p:nvPr/>
        </p:nvPicPr>
        <p:blipFill>
          <a:blip r:embed="rId2" cstate="print"/>
          <a:srcRect/>
          <a:stretch>
            <a:fillRect/>
          </a:stretch>
        </p:blipFill>
        <p:spPr bwMode="auto">
          <a:xfrm>
            <a:off x="6248400" y="3048000"/>
            <a:ext cx="2495550" cy="1700213"/>
          </a:xfrm>
          <a:prstGeom prst="rect">
            <a:avLst/>
          </a:prstGeom>
          <a:noFill/>
        </p:spPr>
      </p:pic>
      <p:pic>
        <p:nvPicPr>
          <p:cNvPr id="2061" name="Picture 13" descr="Stationary Front"/>
          <p:cNvPicPr>
            <a:picLocks noChangeAspect="1" noChangeArrowheads="1"/>
          </p:cNvPicPr>
          <p:nvPr/>
        </p:nvPicPr>
        <p:blipFill>
          <a:blip r:embed="rId3" cstate="print"/>
          <a:srcRect/>
          <a:stretch>
            <a:fillRect/>
          </a:stretch>
        </p:blipFill>
        <p:spPr bwMode="auto">
          <a:xfrm>
            <a:off x="6248400" y="1219200"/>
            <a:ext cx="2470150" cy="1693863"/>
          </a:xfrm>
          <a:prstGeom prst="rect">
            <a:avLst/>
          </a:prstGeom>
          <a:noFill/>
        </p:spPr>
      </p:pic>
      <p:pic>
        <p:nvPicPr>
          <p:cNvPr id="2062" name="Picture 14" descr="Warm Front"/>
          <p:cNvPicPr>
            <a:picLocks noChangeAspect="1" noChangeArrowheads="1"/>
          </p:cNvPicPr>
          <p:nvPr/>
        </p:nvPicPr>
        <p:blipFill>
          <a:blip r:embed="rId4" cstate="print"/>
          <a:srcRect/>
          <a:stretch>
            <a:fillRect/>
          </a:stretch>
        </p:blipFill>
        <p:spPr bwMode="auto">
          <a:xfrm>
            <a:off x="6248400" y="4876800"/>
            <a:ext cx="2508250" cy="1739900"/>
          </a:xfrm>
          <a:prstGeom prst="rect">
            <a:avLst/>
          </a:prstGeom>
          <a:noFill/>
        </p:spPr>
      </p:pic>
      <p:sp>
        <p:nvSpPr>
          <p:cNvPr id="2063" name="Text Box 15"/>
          <p:cNvSpPr txBox="1">
            <a:spLocks noChangeArrowheads="1"/>
          </p:cNvSpPr>
          <p:nvPr/>
        </p:nvSpPr>
        <p:spPr bwMode="auto">
          <a:xfrm>
            <a:off x="381000" y="1331913"/>
            <a:ext cx="5562600" cy="5216525"/>
          </a:xfrm>
          <a:prstGeom prst="rect">
            <a:avLst/>
          </a:prstGeom>
          <a:noFill/>
          <a:ln w="9525">
            <a:noFill/>
            <a:miter lim="800000"/>
            <a:headEnd/>
            <a:tailEnd/>
          </a:ln>
          <a:effectLst/>
        </p:spPr>
        <p:txBody>
          <a:bodyPr>
            <a:spAutoFit/>
          </a:bodyPr>
          <a:lstStyle/>
          <a:p>
            <a:pPr marL="342900" indent="-342900">
              <a:buFontTx/>
              <a:buAutoNum type="arabicPeriod"/>
            </a:pPr>
            <a:r>
              <a:rPr lang="en-US" sz="2800"/>
              <a:t>What kind of front is shown in the diagram to the right?</a:t>
            </a:r>
            <a:br>
              <a:rPr lang="en-US" sz="2800"/>
            </a:br>
            <a:r>
              <a:rPr lang="en-US" sz="2800"/>
              <a:t>(a) cold  (b) warm (c) stationary</a:t>
            </a:r>
            <a:br>
              <a:rPr lang="en-US" sz="2800"/>
            </a:br>
            <a:endParaRPr lang="en-US" sz="2800"/>
          </a:p>
          <a:p>
            <a:pPr marL="342900" indent="-342900">
              <a:buFontTx/>
              <a:buAutoNum type="arabicPeriod"/>
            </a:pPr>
            <a:r>
              <a:rPr lang="en-US" sz="2800"/>
              <a:t>What kind of front is shown in the diagram to the right?</a:t>
            </a:r>
            <a:br>
              <a:rPr lang="en-US" sz="2800"/>
            </a:br>
            <a:r>
              <a:rPr lang="en-US" sz="2800"/>
              <a:t>(a) cold  (b) warm (c) stationary</a:t>
            </a:r>
            <a:br>
              <a:rPr lang="en-US" sz="2800"/>
            </a:br>
            <a:endParaRPr lang="en-US" sz="2800"/>
          </a:p>
          <a:p>
            <a:pPr marL="342900" indent="-342900">
              <a:buFontTx/>
              <a:buAutoNum type="arabicPeriod"/>
            </a:pPr>
            <a:r>
              <a:rPr lang="en-US" sz="2800"/>
              <a:t>What kind of front is shown in the diagram to the right?</a:t>
            </a:r>
            <a:br>
              <a:rPr lang="en-US" sz="2800"/>
            </a:br>
            <a:r>
              <a:rPr lang="en-US" sz="2800"/>
              <a:t>(a) cold  (b) warm (c) stationary</a:t>
            </a:r>
          </a:p>
          <a:p>
            <a:pPr marL="342900" indent="-342900">
              <a:buFontTx/>
              <a:buAutoNum type="arabicPeriod"/>
            </a:pPr>
            <a:endParaRPr lang="en-US" sz="2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a:t>
            </a:r>
            <a:endParaRPr lang="en-US" dirty="0"/>
          </a:p>
        </p:txBody>
      </p:sp>
      <p:sp>
        <p:nvSpPr>
          <p:cNvPr id="3" name="Content Placeholder 2"/>
          <p:cNvSpPr>
            <a:spLocks noGrp="1"/>
          </p:cNvSpPr>
          <p:nvPr>
            <p:ph idx="1"/>
          </p:nvPr>
        </p:nvSpPr>
        <p:spPr/>
        <p:txBody>
          <a:bodyPr/>
          <a:lstStyle/>
          <a:p>
            <a:r>
              <a:rPr lang="en-US" dirty="0" smtClean="0"/>
              <a:t>A front is defined as the transition zone between two </a:t>
            </a:r>
            <a:r>
              <a:rPr lang="en-US" dirty="0" smtClean="0">
                <a:hlinkClick r:id="rId2"/>
              </a:rPr>
              <a:t>air masses</a:t>
            </a:r>
            <a:r>
              <a:rPr lang="en-US" dirty="0" smtClean="0"/>
              <a:t> of different density. Fronts extend not only in the horizontal direction, but in the vertical as well. Therefore, when referring to the frontal surface (or frontal zone), we referring to both the horizontal and vertical components of the front.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Stationary Front</a:t>
            </a:r>
            <a:endParaRPr lang="en-US" dirty="0"/>
          </a:p>
        </p:txBody>
      </p:sp>
      <p:sp>
        <p:nvSpPr>
          <p:cNvPr id="3" name="Content Placeholder 2"/>
          <p:cNvSpPr>
            <a:spLocks noGrp="1"/>
          </p:cNvSpPr>
          <p:nvPr>
            <p:ph idx="1"/>
          </p:nvPr>
        </p:nvSpPr>
        <p:spPr/>
        <p:txBody>
          <a:bodyPr/>
          <a:lstStyle/>
          <a:p>
            <a:r>
              <a:rPr lang="en-US" dirty="0" smtClean="0"/>
              <a:t>A front that is not moving</a:t>
            </a:r>
            <a:endParaRPr lang="en-US" dirty="0"/>
          </a:p>
        </p:txBody>
      </p:sp>
      <p:pic>
        <p:nvPicPr>
          <p:cNvPr id="4098" name="Picture 2" descr="http://www.weatherwizkids.com/stationaryfront.gif"/>
          <p:cNvPicPr>
            <a:picLocks noChangeAspect="1" noChangeArrowheads="1"/>
          </p:cNvPicPr>
          <p:nvPr/>
        </p:nvPicPr>
        <p:blipFill>
          <a:blip r:embed="rId2" cstate="print"/>
          <a:srcRect/>
          <a:stretch>
            <a:fillRect/>
          </a:stretch>
        </p:blipFill>
        <p:spPr bwMode="auto">
          <a:xfrm>
            <a:off x="7162800" y="381000"/>
            <a:ext cx="1771650" cy="942976"/>
          </a:xfrm>
          <a:prstGeom prst="rect">
            <a:avLst/>
          </a:prstGeom>
          <a:noFill/>
        </p:spPr>
      </p:pic>
      <p:pic>
        <p:nvPicPr>
          <p:cNvPr id="4100" name="Picture 4" descr="http://keithrogershome.com/fig56Stationary.gif"/>
          <p:cNvPicPr>
            <a:picLocks noChangeAspect="1" noChangeArrowheads="1"/>
          </p:cNvPicPr>
          <p:nvPr/>
        </p:nvPicPr>
        <p:blipFill>
          <a:blip r:embed="rId3" cstate="print"/>
          <a:srcRect/>
          <a:stretch>
            <a:fillRect/>
          </a:stretch>
        </p:blipFill>
        <p:spPr bwMode="auto">
          <a:xfrm>
            <a:off x="4648200" y="2819400"/>
            <a:ext cx="4495800" cy="4038600"/>
          </a:xfrm>
          <a:prstGeom prst="rect">
            <a:avLst/>
          </a:prstGeom>
          <a:noFill/>
        </p:spPr>
      </p:pic>
      <p:pic>
        <p:nvPicPr>
          <p:cNvPr id="4102" name="Picture 6" descr="http://www.math.montana.edu/~nmp/materials/ess/atmosphere/assessment/intermediate/forecast.jpg"/>
          <p:cNvPicPr>
            <a:picLocks noChangeAspect="1" noChangeArrowheads="1"/>
          </p:cNvPicPr>
          <p:nvPr/>
        </p:nvPicPr>
        <p:blipFill>
          <a:blip r:embed="rId4" cstate="print"/>
          <a:srcRect/>
          <a:stretch>
            <a:fillRect/>
          </a:stretch>
        </p:blipFill>
        <p:spPr bwMode="auto">
          <a:xfrm>
            <a:off x="0" y="2819400"/>
            <a:ext cx="4648200" cy="4038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Stationary </a:t>
            </a:r>
            <a:r>
              <a:rPr lang="en-US" dirty="0" smtClean="0"/>
              <a:t>Front</a:t>
            </a:r>
            <a:endParaRPr lang="en-US" dirty="0"/>
          </a:p>
        </p:txBody>
      </p:sp>
      <p:sp>
        <p:nvSpPr>
          <p:cNvPr id="3" name="Content Placeholder 2"/>
          <p:cNvSpPr>
            <a:spLocks noGrp="1"/>
          </p:cNvSpPr>
          <p:nvPr>
            <p:ph idx="1"/>
          </p:nvPr>
        </p:nvSpPr>
        <p:spPr/>
        <p:txBody>
          <a:bodyPr/>
          <a:lstStyle/>
          <a:p>
            <a:endParaRPr lang="en-US" dirty="0"/>
          </a:p>
        </p:txBody>
      </p:sp>
      <p:pic>
        <p:nvPicPr>
          <p:cNvPr id="16386" name="Picture 2" descr="http://thorntonsci.pbworks.com/f/1266096029/stationary_front.jpg"/>
          <p:cNvPicPr>
            <a:picLocks noChangeAspect="1" noChangeArrowheads="1"/>
          </p:cNvPicPr>
          <p:nvPr/>
        </p:nvPicPr>
        <p:blipFill>
          <a:blip r:embed="rId2" cstate="print"/>
          <a:srcRect/>
          <a:stretch>
            <a:fillRect/>
          </a:stretch>
        </p:blipFill>
        <p:spPr bwMode="auto">
          <a:xfrm>
            <a:off x="457200" y="1752600"/>
            <a:ext cx="8458973" cy="4343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Draw on your map any </a:t>
            </a:r>
            <a:r>
              <a:rPr lang="en-US" dirty="0" err="1" smtClean="0"/>
              <a:t>staitonary</a:t>
            </a:r>
            <a:r>
              <a:rPr lang="en-US" dirty="0" smtClean="0"/>
              <a:t> front you see </a:t>
            </a:r>
            <a:endParaRPr lang="en-US" dirty="0"/>
          </a:p>
        </p:txBody>
      </p:sp>
      <p:pic>
        <p:nvPicPr>
          <p:cNvPr id="4" name="Content Placeholder 3" descr="Weather map.gif"/>
          <p:cNvPicPr>
            <a:picLocks noGrp="1" noChangeAspect="1"/>
          </p:cNvPicPr>
          <p:nvPr>
            <p:ph idx="1"/>
          </p:nvPr>
        </p:nvPicPr>
        <p:blipFill>
          <a:blip r:embed="rId2" cstate="print"/>
          <a:stretch>
            <a:fillRect/>
          </a:stretch>
        </p:blipFill>
        <p:spPr>
          <a:xfrm>
            <a:off x="1" y="1143000"/>
            <a:ext cx="9144000" cy="60198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Front</a:t>
            </a:r>
            <a:endParaRPr lang="en-US" dirty="0"/>
          </a:p>
        </p:txBody>
      </p:sp>
      <p:sp>
        <p:nvSpPr>
          <p:cNvPr id="3" name="Content Placeholder 2"/>
          <p:cNvSpPr>
            <a:spLocks noGrp="1"/>
          </p:cNvSpPr>
          <p:nvPr>
            <p:ph idx="1"/>
          </p:nvPr>
        </p:nvSpPr>
        <p:spPr/>
        <p:txBody>
          <a:bodyPr/>
          <a:lstStyle/>
          <a:p>
            <a:r>
              <a:rPr lang="en-US" dirty="0" smtClean="0"/>
              <a:t>Leading edge of colder air that is replacing warmer air.</a:t>
            </a:r>
            <a:endParaRPr lang="en-US" dirty="0"/>
          </a:p>
        </p:txBody>
      </p:sp>
      <p:pic>
        <p:nvPicPr>
          <p:cNvPr id="3074" name="Picture 2" descr="http://www.auburnschools.org/drake/aklecompte/cold_front.png"/>
          <p:cNvPicPr>
            <a:picLocks noChangeAspect="1" noChangeArrowheads="1"/>
          </p:cNvPicPr>
          <p:nvPr/>
        </p:nvPicPr>
        <p:blipFill>
          <a:blip r:embed="rId2" cstate="print"/>
          <a:srcRect/>
          <a:stretch>
            <a:fillRect/>
          </a:stretch>
        </p:blipFill>
        <p:spPr bwMode="auto">
          <a:xfrm>
            <a:off x="6096000" y="304800"/>
            <a:ext cx="2143125" cy="1209676"/>
          </a:xfrm>
          <a:prstGeom prst="rect">
            <a:avLst/>
          </a:prstGeom>
          <a:noFill/>
        </p:spPr>
      </p:pic>
      <p:pic>
        <p:nvPicPr>
          <p:cNvPr id="3076" name="Picture 4" descr="http://www.cdli.ca/courses/sci2200/unit02_org01_ilo03/u2s1L3_coldfront.GIF"/>
          <p:cNvPicPr>
            <a:picLocks noChangeAspect="1" noChangeArrowheads="1"/>
          </p:cNvPicPr>
          <p:nvPr/>
        </p:nvPicPr>
        <p:blipFill>
          <a:blip r:embed="rId3" cstate="print"/>
          <a:srcRect/>
          <a:stretch>
            <a:fillRect/>
          </a:stretch>
        </p:blipFill>
        <p:spPr bwMode="auto">
          <a:xfrm>
            <a:off x="4800600" y="2819400"/>
            <a:ext cx="4343400" cy="4038600"/>
          </a:xfrm>
          <a:prstGeom prst="rect">
            <a:avLst/>
          </a:prstGeom>
          <a:noFill/>
        </p:spPr>
      </p:pic>
      <p:pic>
        <p:nvPicPr>
          <p:cNvPr id="3078" name="Picture 6" descr="http://4029weather.files.wordpress.com/2008/08/prog24hr.gif"/>
          <p:cNvPicPr>
            <a:picLocks noChangeAspect="1" noChangeArrowheads="1"/>
          </p:cNvPicPr>
          <p:nvPr/>
        </p:nvPicPr>
        <p:blipFill>
          <a:blip r:embed="rId4" cstate="print"/>
          <a:srcRect/>
          <a:stretch>
            <a:fillRect/>
          </a:stretch>
        </p:blipFill>
        <p:spPr bwMode="auto">
          <a:xfrm>
            <a:off x="0" y="2819400"/>
            <a:ext cx="4800600" cy="4038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Front</a:t>
            </a:r>
            <a:endParaRPr lang="en-US" dirty="0"/>
          </a:p>
        </p:txBody>
      </p:sp>
      <p:sp>
        <p:nvSpPr>
          <p:cNvPr id="3" name="Content Placeholder 2"/>
          <p:cNvSpPr>
            <a:spLocks noGrp="1"/>
          </p:cNvSpPr>
          <p:nvPr>
            <p:ph idx="1"/>
          </p:nvPr>
        </p:nvSpPr>
        <p:spPr/>
        <p:txBody>
          <a:bodyPr/>
          <a:lstStyle/>
          <a:p>
            <a:endParaRPr lang="en-US"/>
          </a:p>
        </p:txBody>
      </p:sp>
      <p:pic>
        <p:nvPicPr>
          <p:cNvPr id="34818" name="Picture 2" descr="http://t3.gstatic.com/images?q=tbn:ANd9GcRzydLqL7ZjrH0xPJHKviAF969LPEREDX-L2Me9VGgtxtKp1UET"/>
          <p:cNvPicPr>
            <a:picLocks noChangeAspect="1" noChangeArrowheads="1"/>
          </p:cNvPicPr>
          <p:nvPr/>
        </p:nvPicPr>
        <p:blipFill>
          <a:blip r:embed="rId2" cstate="print"/>
          <a:srcRect/>
          <a:stretch>
            <a:fillRect/>
          </a:stretch>
        </p:blipFill>
        <p:spPr bwMode="auto">
          <a:xfrm>
            <a:off x="381000" y="1600200"/>
            <a:ext cx="8077200" cy="4800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Draw on your map any cold front you see </a:t>
            </a:r>
            <a:endParaRPr lang="en-US" dirty="0"/>
          </a:p>
        </p:txBody>
      </p:sp>
      <p:pic>
        <p:nvPicPr>
          <p:cNvPr id="4" name="Content Placeholder 3" descr="Weather map.gif"/>
          <p:cNvPicPr>
            <a:picLocks noGrp="1" noChangeAspect="1"/>
          </p:cNvPicPr>
          <p:nvPr>
            <p:ph idx="1"/>
          </p:nvPr>
        </p:nvPicPr>
        <p:blipFill>
          <a:blip r:embed="rId2" cstate="print"/>
          <a:stretch>
            <a:fillRect/>
          </a:stretch>
        </p:blipFill>
        <p:spPr>
          <a:xfrm>
            <a:off x="1" y="1143000"/>
            <a:ext cx="9144000" cy="60198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Front</a:t>
            </a:r>
            <a:endParaRPr lang="en-US" dirty="0"/>
          </a:p>
        </p:txBody>
      </p:sp>
      <p:sp>
        <p:nvSpPr>
          <p:cNvPr id="3" name="Content Placeholder 2"/>
          <p:cNvSpPr>
            <a:spLocks noGrp="1"/>
          </p:cNvSpPr>
          <p:nvPr>
            <p:ph idx="1"/>
          </p:nvPr>
        </p:nvSpPr>
        <p:spPr/>
        <p:txBody>
          <a:bodyPr/>
          <a:lstStyle/>
          <a:p>
            <a:r>
              <a:rPr lang="en-US" dirty="0" smtClean="0"/>
              <a:t>Leading edge of warmer air that is replacing cooler air. </a:t>
            </a:r>
            <a:endParaRPr lang="en-US" dirty="0"/>
          </a:p>
        </p:txBody>
      </p:sp>
      <p:pic>
        <p:nvPicPr>
          <p:cNvPr id="1026" name="Picture 2" descr="http://www.auburnschools.org/drake/aklecompte/warm_front.png"/>
          <p:cNvPicPr>
            <a:picLocks noChangeAspect="1" noChangeArrowheads="1"/>
          </p:cNvPicPr>
          <p:nvPr/>
        </p:nvPicPr>
        <p:blipFill>
          <a:blip r:embed="rId2" cstate="print"/>
          <a:srcRect/>
          <a:stretch>
            <a:fillRect/>
          </a:stretch>
        </p:blipFill>
        <p:spPr bwMode="auto">
          <a:xfrm>
            <a:off x="6477000" y="381000"/>
            <a:ext cx="2124075" cy="1019176"/>
          </a:xfrm>
          <a:prstGeom prst="rect">
            <a:avLst/>
          </a:prstGeom>
          <a:noFill/>
        </p:spPr>
      </p:pic>
      <p:pic>
        <p:nvPicPr>
          <p:cNvPr id="1028" name="Picture 4" descr="http://keithrogershome.com/fig55WarmFront.gif"/>
          <p:cNvPicPr>
            <a:picLocks noChangeAspect="1" noChangeArrowheads="1"/>
          </p:cNvPicPr>
          <p:nvPr/>
        </p:nvPicPr>
        <p:blipFill>
          <a:blip r:embed="rId3" cstate="print"/>
          <a:srcRect/>
          <a:stretch>
            <a:fillRect/>
          </a:stretch>
        </p:blipFill>
        <p:spPr bwMode="auto">
          <a:xfrm>
            <a:off x="4267200" y="3200400"/>
            <a:ext cx="4876800" cy="3657600"/>
          </a:xfrm>
          <a:prstGeom prst="rect">
            <a:avLst/>
          </a:prstGeom>
          <a:noFill/>
        </p:spPr>
      </p:pic>
      <p:pic>
        <p:nvPicPr>
          <p:cNvPr id="1030" name="Picture 6" descr="http://www.math.montana.edu/~nmp/materials/ess/atmosphere/assessment/intermediate/forecast.jpg"/>
          <p:cNvPicPr>
            <a:picLocks noChangeAspect="1" noChangeArrowheads="1"/>
          </p:cNvPicPr>
          <p:nvPr/>
        </p:nvPicPr>
        <p:blipFill>
          <a:blip r:embed="rId4" cstate="print"/>
          <a:srcRect/>
          <a:stretch>
            <a:fillRect/>
          </a:stretch>
        </p:blipFill>
        <p:spPr bwMode="auto">
          <a:xfrm>
            <a:off x="0" y="3200401"/>
            <a:ext cx="4267200" cy="36576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502</TotalTime>
  <Words>260</Words>
  <Application>Microsoft Office PowerPoint</Application>
  <PresentationFormat>On-screen Show (4:3)</PresentationFormat>
  <Paragraphs>34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Apex</vt:lpstr>
      <vt:lpstr>Pressure and Fronts</vt:lpstr>
      <vt:lpstr>Front</vt:lpstr>
      <vt:lpstr>Stationary Front</vt:lpstr>
      <vt:lpstr>Stationary Front</vt:lpstr>
      <vt:lpstr>Draw on your map any staitonary front you see </vt:lpstr>
      <vt:lpstr>Cold Front</vt:lpstr>
      <vt:lpstr>Cold Front</vt:lpstr>
      <vt:lpstr>Draw on your map any cold front you see </vt:lpstr>
      <vt:lpstr>Warm Front</vt:lpstr>
      <vt:lpstr>Warm Front</vt:lpstr>
      <vt:lpstr>Draw on your map any warm front you see </vt:lpstr>
      <vt:lpstr>Occluded Front</vt:lpstr>
      <vt:lpstr>Occluded front</vt:lpstr>
      <vt:lpstr>Draw on your map any occluded front you see </vt:lpstr>
      <vt:lpstr>High pressure</vt:lpstr>
      <vt:lpstr>Draw on your map any High pressure you see </vt:lpstr>
      <vt:lpstr>Low Pressure</vt:lpstr>
      <vt:lpstr>Draw on your map any Low pressure you see </vt:lpstr>
      <vt:lpstr>STAAR Practice: Weather 3 </vt:lpstr>
    </vt:vector>
  </TitlesOfParts>
  <Company>DVISD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Pressure and Fronts</dc:title>
  <dc:creator>mark.broadway</dc:creator>
  <cp:lastModifiedBy>012345</cp:lastModifiedBy>
  <cp:revision>45</cp:revision>
  <dcterms:created xsi:type="dcterms:W3CDTF">2011-01-24T20:57:29Z</dcterms:created>
  <dcterms:modified xsi:type="dcterms:W3CDTF">2013-01-07T12:57:08Z</dcterms:modified>
</cp:coreProperties>
</file>