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0" r:id="rId2"/>
    <p:sldId id="274" r:id="rId3"/>
    <p:sldId id="275" r:id="rId4"/>
    <p:sldId id="256" r:id="rId5"/>
    <p:sldId id="257" r:id="rId6"/>
    <p:sldId id="258" r:id="rId7"/>
    <p:sldId id="259" r:id="rId8"/>
    <p:sldId id="262" r:id="rId9"/>
    <p:sldId id="265" r:id="rId10"/>
    <p:sldId id="263" r:id="rId11"/>
    <p:sldId id="273" r:id="rId12"/>
    <p:sldId id="272" r:id="rId13"/>
    <p:sldId id="269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488DB-7D23-4C26-9613-F4D96259717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6CA25-C50D-4FFF-AB80-AA866EAAE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6CA25-C50D-4FFF-AB80-AA866EAAE9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6CA25-C50D-4FFF-AB80-AA866EAAE9A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6CA25-C50D-4FFF-AB80-AA866EAAE9A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6CA25-C50D-4FFF-AB80-AA866EAAE9A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6CA25-C50D-4FFF-AB80-AA866EAAE9A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6CA25-C50D-4FFF-AB80-AA866EAAE9A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BA5BE-A8AC-4390-9855-AC77A828CF1D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8A68-BE1F-4CBB-91FD-5DA976287A1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1FB-056E-44DC-972B-47D9E7BC58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8A68-BE1F-4CBB-91FD-5DA976287A1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1FB-056E-44DC-972B-47D9E7BC5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8A68-BE1F-4CBB-91FD-5DA976287A1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1FB-056E-44DC-972B-47D9E7BC5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8A68-BE1F-4CBB-91FD-5DA976287A1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1FB-056E-44DC-972B-47D9E7BC5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8A68-BE1F-4CBB-91FD-5DA976287A1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64331FB-056E-44DC-972B-47D9E7BC5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8A68-BE1F-4CBB-91FD-5DA976287A1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1FB-056E-44DC-972B-47D9E7BC5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8A68-BE1F-4CBB-91FD-5DA976287A1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1FB-056E-44DC-972B-47D9E7BC5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8A68-BE1F-4CBB-91FD-5DA976287A1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1FB-056E-44DC-972B-47D9E7BC5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8A68-BE1F-4CBB-91FD-5DA976287A1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1FB-056E-44DC-972B-47D9E7BC5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8A68-BE1F-4CBB-91FD-5DA976287A1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1FB-056E-44DC-972B-47D9E7BC5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8A68-BE1F-4CBB-91FD-5DA976287A1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31FB-056E-44DC-972B-47D9E7BC5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808A68-BE1F-4CBB-91FD-5DA976287A1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4331FB-056E-44DC-972B-47D9E7BC58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can you infer about these three objects?</a:t>
            </a:r>
            <a:endParaRPr lang="en-US" sz="4000" dirty="0"/>
          </a:p>
        </p:txBody>
      </p:sp>
      <p:pic>
        <p:nvPicPr>
          <p:cNvPr id="1026" name="Picture 2" descr="https://encrypted-tbn2.google.com/images?q=tbn:ANd9GcTXpPIC0Nx5EDSM9kosbBSJ4p_wlRae93ZcNbeqrN3cn036WGqHt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3581400"/>
            <a:ext cx="384201" cy="381000"/>
          </a:xfrm>
          <a:prstGeom prst="rect">
            <a:avLst/>
          </a:prstGeom>
          <a:noFill/>
        </p:spPr>
      </p:pic>
      <p:pic>
        <p:nvPicPr>
          <p:cNvPr id="1028" name="Picture 4" descr="https://encrypted-tbn3.google.com/images?q=tbn:ANd9GcQoKtb5mI0v3UViDGHpcENmom1GlZj1wRC_2E0Vmhrqp40O-taTr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124199"/>
            <a:ext cx="3505200" cy="3110865"/>
          </a:xfrm>
          <a:prstGeom prst="rect">
            <a:avLst/>
          </a:prstGeom>
          <a:noFill/>
        </p:spPr>
      </p:pic>
      <p:pic>
        <p:nvPicPr>
          <p:cNvPr id="1030" name="Picture 6" descr="https://encrypted-tbn2.google.com/images?q=tbn:ANd9GcTDKpzvAIifjloVMpxjkngDU37BMucl2BwRkBVQKkKU4bDpNVAQq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124200"/>
            <a:ext cx="2667000" cy="2667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4114800"/>
            <a:ext cx="3657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5146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67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56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004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3429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3352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8194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194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362200" y="4419600"/>
            <a:ext cx="20168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1888</a:t>
            </a:r>
          </a:p>
          <a:p>
            <a:r>
              <a:rPr lang="en-US" sz="3600" dirty="0" smtClean="0"/>
              <a:t>electrons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343400" y="472440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257800" y="4495800"/>
            <a:ext cx="1972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/>
              <a:t>1 proton</a:t>
            </a:r>
            <a:endParaRPr lang="en-US" sz="3600" dirty="0"/>
          </a:p>
        </p:txBody>
      </p:sp>
      <p:sp>
        <p:nvSpPr>
          <p:cNvPr id="23" name="Oval 22"/>
          <p:cNvSpPr/>
          <p:nvPr/>
        </p:nvSpPr>
        <p:spPr>
          <a:xfrm>
            <a:off x="5486400" y="2743200"/>
            <a:ext cx="1447800" cy="1371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4191000" y="4038600"/>
            <a:ext cx="6858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12"/>
          <p:cNvSpPr>
            <a:spLocks noChangeArrowheads="1"/>
          </p:cNvSpPr>
          <p:nvPr/>
        </p:nvSpPr>
        <p:spPr bwMode="auto">
          <a:xfrm>
            <a:off x="2916238" y="1557338"/>
            <a:ext cx="3816350" cy="3743325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>
                <a:solidFill>
                  <a:schemeClr val="bg1"/>
                </a:solidFill>
                <a:latin typeface="Comic Sans MS" pitchFamily="66" charset="0"/>
              </a:rPr>
              <a:t>HELIUM ATOM</a:t>
            </a:r>
          </a:p>
        </p:txBody>
      </p:sp>
      <p:sp>
        <p:nvSpPr>
          <p:cNvPr id="16388" name="Oval 6"/>
          <p:cNvSpPr>
            <a:spLocks noChangeArrowheads="1"/>
          </p:cNvSpPr>
          <p:nvPr/>
        </p:nvSpPr>
        <p:spPr bwMode="auto">
          <a:xfrm>
            <a:off x="4787900" y="3213100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200" b="1">
                <a:latin typeface="Comic Sans MS" pitchFamily="66" charset="0"/>
              </a:rPr>
              <a:t>+</a:t>
            </a:r>
          </a:p>
        </p:txBody>
      </p:sp>
      <p:sp>
        <p:nvSpPr>
          <p:cNvPr id="16389" name="Oval 7"/>
          <p:cNvSpPr>
            <a:spLocks noChangeArrowheads="1"/>
          </p:cNvSpPr>
          <p:nvPr/>
        </p:nvSpPr>
        <p:spPr bwMode="auto">
          <a:xfrm>
            <a:off x="4716463" y="2781300"/>
            <a:ext cx="576262" cy="576263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latin typeface="Comic Sans MS" pitchFamily="66" charset="0"/>
              </a:rPr>
              <a:t>N</a:t>
            </a:r>
          </a:p>
        </p:txBody>
      </p:sp>
      <p:sp>
        <p:nvSpPr>
          <p:cNvPr id="16390" name="Oval 8"/>
          <p:cNvSpPr>
            <a:spLocks noChangeArrowheads="1"/>
          </p:cNvSpPr>
          <p:nvPr/>
        </p:nvSpPr>
        <p:spPr bwMode="auto">
          <a:xfrm>
            <a:off x="4284663" y="3429000"/>
            <a:ext cx="576262" cy="576263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latin typeface="Comic Sans MS" pitchFamily="66" charset="0"/>
              </a:rPr>
              <a:t>N</a:t>
            </a:r>
          </a:p>
        </p:txBody>
      </p:sp>
      <p:sp>
        <p:nvSpPr>
          <p:cNvPr id="16391" name="Oval 5"/>
          <p:cNvSpPr>
            <a:spLocks noChangeArrowheads="1"/>
          </p:cNvSpPr>
          <p:nvPr/>
        </p:nvSpPr>
        <p:spPr bwMode="auto">
          <a:xfrm>
            <a:off x="4284663" y="2924175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200" b="1">
                <a:latin typeface="Comic Sans MS" pitchFamily="66" charset="0"/>
              </a:rPr>
              <a:t>+</a:t>
            </a:r>
          </a:p>
        </p:txBody>
      </p:sp>
      <p:sp>
        <p:nvSpPr>
          <p:cNvPr id="16392" name="Oval 10"/>
          <p:cNvSpPr>
            <a:spLocks noChangeArrowheads="1"/>
          </p:cNvSpPr>
          <p:nvPr/>
        </p:nvSpPr>
        <p:spPr bwMode="auto">
          <a:xfrm>
            <a:off x="2700338" y="3500438"/>
            <a:ext cx="576262" cy="5762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200" b="1">
                <a:latin typeface="Comic Sans MS" pitchFamily="66" charset="0"/>
              </a:rPr>
              <a:t>-</a:t>
            </a:r>
          </a:p>
        </p:txBody>
      </p:sp>
      <p:sp>
        <p:nvSpPr>
          <p:cNvPr id="16393" name="Oval 11"/>
          <p:cNvSpPr>
            <a:spLocks noChangeArrowheads="1"/>
          </p:cNvSpPr>
          <p:nvPr/>
        </p:nvSpPr>
        <p:spPr bwMode="auto">
          <a:xfrm>
            <a:off x="6372225" y="2997200"/>
            <a:ext cx="576263" cy="5762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200" b="1">
                <a:latin typeface="Comic Sans MS" pitchFamily="66" charset="0"/>
              </a:rPr>
              <a:t>-</a:t>
            </a:r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051050" y="1989138"/>
            <a:ext cx="2376488" cy="1223962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971550" y="1484313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bg1"/>
                </a:solidFill>
                <a:latin typeface="Comic Sans MS" pitchFamily="66" charset="0"/>
              </a:rPr>
              <a:t>proton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971550" y="4868863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bg1"/>
                </a:solidFill>
                <a:latin typeface="Comic Sans MS" pitchFamily="66" charset="0"/>
              </a:rPr>
              <a:t>electron</a:t>
            </a:r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 flipV="1">
            <a:off x="1979613" y="3860800"/>
            <a:ext cx="863600" cy="792163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732588" y="472440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bg1"/>
                </a:solidFill>
                <a:latin typeface="Comic Sans MS" pitchFamily="66" charset="0"/>
              </a:rPr>
              <a:t>neutron</a:t>
            </a:r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 flipV="1">
            <a:off x="4716463" y="3860800"/>
            <a:ext cx="1943100" cy="8636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235825" y="1268413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 flipH="1">
            <a:off x="6084888" y="1700213"/>
            <a:ext cx="1079500" cy="360362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971550" y="5589588"/>
            <a:ext cx="741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bg1"/>
                </a:solidFill>
                <a:latin typeface="Comic Sans MS" pitchFamily="66" charset="0"/>
              </a:rPr>
              <a:t>What do these particles consist of?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/>
      <p:bldP spid="14351" grpId="0"/>
      <p:bldP spid="14353" grpId="0"/>
      <p:bldP spid="14355" grpId="0"/>
      <p:bldP spid="143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395288" y="1700213"/>
            <a:ext cx="8748712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According to the modern model of the atom,</a:t>
            </a:r>
          </a:p>
          <a:p>
            <a:endParaRPr lang="en-US" sz="2800" dirty="0"/>
          </a:p>
          <a:p>
            <a:r>
              <a:rPr lang="en-US" sz="2800" b="1" dirty="0"/>
              <a:t>A  moving electrons form an electron cloud.</a:t>
            </a:r>
          </a:p>
          <a:p>
            <a:endParaRPr lang="en-US" sz="2800" b="1" dirty="0"/>
          </a:p>
          <a:p>
            <a:r>
              <a:rPr lang="en-US" sz="2800" b="1" dirty="0"/>
              <a:t>B  electrons and protons circle neutrons.</a:t>
            </a:r>
          </a:p>
          <a:p>
            <a:endParaRPr lang="en-US" sz="2800" b="1" dirty="0"/>
          </a:p>
          <a:p>
            <a:r>
              <a:rPr lang="en-US" sz="2800" b="1" dirty="0"/>
              <a:t>C  neutrons have a positive charge.</a:t>
            </a:r>
          </a:p>
          <a:p>
            <a:endParaRPr lang="en-US" sz="2800" b="1" dirty="0"/>
          </a:p>
          <a:p>
            <a:r>
              <a:rPr lang="en-US" sz="2800" b="1" dirty="0"/>
              <a:t>D  the number of protons for a given element</a:t>
            </a:r>
          </a:p>
          <a:p>
            <a:r>
              <a:rPr lang="en-US" sz="2800" b="1" dirty="0"/>
              <a:t>     varies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667000" y="685800"/>
            <a:ext cx="38250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STAAR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atom that has 5 protons, 6 neutrons, and 5 electrons has a mass number of</a:t>
            </a:r>
          </a:p>
          <a:p>
            <a:r>
              <a:rPr lang="en-US" b="1" dirty="0" smtClean="0"/>
              <a:t>F     5.</a:t>
            </a:r>
          </a:p>
          <a:p>
            <a:r>
              <a:rPr lang="en-US" b="1" dirty="0" smtClean="0"/>
              <a:t>G    11.</a:t>
            </a:r>
          </a:p>
          <a:p>
            <a:r>
              <a:rPr lang="en-US" b="1" dirty="0" smtClean="0"/>
              <a:t>H    10.</a:t>
            </a:r>
          </a:p>
          <a:p>
            <a:r>
              <a:rPr lang="en-US" b="1" dirty="0" smtClean="0"/>
              <a:t>J     16.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structure </a:t>
            </a:r>
            <a:r>
              <a:rPr lang="en-US" dirty="0" smtClean="0"/>
              <a:t>of </a:t>
            </a:r>
            <a:r>
              <a:rPr lang="en-US" smtClean="0"/>
              <a:t>the atom.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5846" name="Picture 6" descr="http://4.bp.blogspot.com/-HItfk1nDYCw/TdDZbaGz_gI/AAAAAAAAA0Y/ztkqUPhdPbk/s1600/gear_shif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1752600" y="76200"/>
            <a:ext cx="5715000" cy="784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infer about charges?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Proton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400" dirty="0" smtClean="0"/>
              <a:t>Neutron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400" dirty="0" smtClean="0"/>
              <a:t>Electron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066800"/>
          </a:xfrm>
        </p:spPr>
        <p:txBody>
          <a:bodyPr/>
          <a:lstStyle/>
          <a:p>
            <a:r>
              <a:rPr lang="en-US" dirty="0" smtClean="0"/>
              <a:t>Atoms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Atoms are made of three main parts:</a:t>
            </a:r>
          </a:p>
          <a:p>
            <a:pPr>
              <a:buFontTx/>
              <a:buChar char="-"/>
            </a:pPr>
            <a:r>
              <a:rPr lang="en-US" sz="3600" dirty="0" smtClean="0"/>
              <a:t>Protons: have positive charge(+) and are located in the nucleus.</a:t>
            </a:r>
          </a:p>
          <a:p>
            <a:r>
              <a:rPr lang="en-US" sz="3600" dirty="0" smtClean="0"/>
              <a:t>-Neutrons: have No charge(0) and are located in the nucleus.</a:t>
            </a:r>
          </a:p>
          <a:p>
            <a:r>
              <a:rPr lang="en-US" sz="3600" dirty="0" smtClean="0"/>
              <a:t>- Electrons: have a negative charge(-) and are located outside the nucleus.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 any atom there are three things that are equal:</a:t>
            </a:r>
          </a:p>
          <a:p>
            <a:r>
              <a:rPr lang="en-US" sz="3600" dirty="0" smtClean="0"/>
              <a:t>Atomic #, protons, and electrons. </a:t>
            </a:r>
          </a:p>
          <a:p>
            <a:r>
              <a:rPr lang="en-US" sz="3600" dirty="0" smtClean="0"/>
              <a:t>To help remember this, think of the word APE.</a:t>
            </a:r>
          </a:p>
          <a:p>
            <a:pPr algn="ctr">
              <a:buNone/>
            </a:pPr>
            <a:r>
              <a:rPr lang="en-US" sz="3600" b="1" dirty="0" smtClean="0"/>
              <a:t>   A</a:t>
            </a:r>
            <a:r>
              <a:rPr lang="en-US" sz="3600" dirty="0" smtClean="0"/>
              <a:t>tomic #</a:t>
            </a:r>
          </a:p>
          <a:p>
            <a:pPr algn="ctr">
              <a:buNone/>
            </a:pPr>
            <a:r>
              <a:rPr lang="en-US" sz="3600" b="1" dirty="0" smtClean="0"/>
              <a:t>  P</a:t>
            </a:r>
            <a:r>
              <a:rPr lang="en-US" sz="3600" dirty="0" smtClean="0"/>
              <a:t>rotons   </a:t>
            </a:r>
          </a:p>
          <a:p>
            <a:pPr algn="ctr">
              <a:buNone/>
            </a:pPr>
            <a:r>
              <a:rPr lang="en-US" sz="3600" b="1" dirty="0" smtClean="0"/>
              <a:t>    E</a:t>
            </a:r>
            <a:r>
              <a:rPr lang="en-US" sz="3600" dirty="0" smtClean="0"/>
              <a:t>lectrons  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two main locations in an atom.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Nucleus – contains the protons and neutrons.</a:t>
            </a:r>
          </a:p>
          <a:p>
            <a:pPr algn="ctr"/>
            <a:endParaRPr lang="en-US" sz="4800" dirty="0" smtClean="0"/>
          </a:p>
          <a:p>
            <a:pPr algn="ctr"/>
            <a:r>
              <a:rPr lang="en-US" sz="4800" dirty="0" smtClean="0"/>
              <a:t>Electron Cloud – Contains electrons.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nucleus of an atom contains almost all of the mass of the atom. Therefore , the mass # is the sum of the protons + the neutrons.</a:t>
            </a:r>
          </a:p>
          <a:p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Protons</a:t>
            </a:r>
          </a:p>
          <a:p>
            <a:pPr algn="ctr">
              <a:buNone/>
            </a:pPr>
            <a:r>
              <a:rPr lang="en-US" sz="3600" dirty="0" smtClean="0"/>
              <a:t>+ </a:t>
            </a:r>
            <a:r>
              <a:rPr lang="en-US" sz="3600" u="sng" dirty="0" smtClean="0"/>
              <a:t>Neutrons</a:t>
            </a:r>
          </a:p>
          <a:p>
            <a:pPr algn="ctr">
              <a:buNone/>
            </a:pPr>
            <a:r>
              <a:rPr lang="en-US" sz="3600" dirty="0" smtClean="0"/>
              <a:t>     =Atomic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Bohr’s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universetoday.com/wp-content/uploads/2010/02/c-atom_e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7543800" cy="539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4114800"/>
            <a:ext cx="3886200" cy="609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5146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286000" y="4724400"/>
            <a:ext cx="20168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</a:t>
            </a:r>
          </a:p>
          <a:p>
            <a:r>
              <a:rPr lang="en-US" sz="3600" dirty="0" smtClean="0"/>
              <a:t>electrons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343400" y="4953000"/>
            <a:ext cx="1124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with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876800"/>
            <a:ext cx="1972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/>
              <a:t>1 proton</a:t>
            </a:r>
            <a:endParaRPr lang="en-US" sz="3600" dirty="0"/>
          </a:p>
        </p:txBody>
      </p:sp>
      <p:sp>
        <p:nvSpPr>
          <p:cNvPr id="23" name="Oval 22"/>
          <p:cNvSpPr/>
          <p:nvPr/>
        </p:nvSpPr>
        <p:spPr>
          <a:xfrm>
            <a:off x="5562600" y="3276600"/>
            <a:ext cx="1447800" cy="1371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4114800" y="4419600"/>
            <a:ext cx="908304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lus 25"/>
          <p:cNvSpPr/>
          <p:nvPr/>
        </p:nvSpPr>
        <p:spPr>
          <a:xfrm>
            <a:off x="5943600" y="3733800"/>
            <a:ext cx="762000" cy="6858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1133</TotalTime>
  <Words>291</Words>
  <Application>Microsoft Office PowerPoint</Application>
  <PresentationFormat>On-screen Show (4:3)</PresentationFormat>
  <Paragraphs>77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Warm Up</vt:lpstr>
      <vt:lpstr>Slide 2</vt:lpstr>
      <vt:lpstr>What can you infer about charges?</vt:lpstr>
      <vt:lpstr>Atoms</vt:lpstr>
      <vt:lpstr>Slide 5</vt:lpstr>
      <vt:lpstr>There are two main locations in an atom.</vt:lpstr>
      <vt:lpstr>Nucleus</vt:lpstr>
      <vt:lpstr>Bohr’s model</vt:lpstr>
      <vt:lpstr>Slide 9</vt:lpstr>
      <vt:lpstr>Slide 10</vt:lpstr>
      <vt:lpstr>Slide 11</vt:lpstr>
      <vt:lpstr>Slide 12</vt:lpstr>
      <vt:lpstr>STAAR</vt:lpstr>
      <vt:lpstr>Reflection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</dc:title>
  <dc:creator>Mark</dc:creator>
  <cp:lastModifiedBy>katherine.murphy</cp:lastModifiedBy>
  <cp:revision>59</cp:revision>
  <dcterms:created xsi:type="dcterms:W3CDTF">2011-09-12T07:51:32Z</dcterms:created>
  <dcterms:modified xsi:type="dcterms:W3CDTF">2012-09-06T13:20:01Z</dcterms:modified>
</cp:coreProperties>
</file>